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3"/>
  </p:notesMasterIdLst>
  <p:handoutMasterIdLst>
    <p:handoutMasterId r:id="rId4"/>
  </p:handoutMasterIdLst>
  <p:sldIdLst>
    <p:sldId id="423" r:id="rId2"/>
  </p:sldIdLst>
  <p:sldSz cx="12192000" cy="6858000"/>
  <p:notesSz cx="6797675" cy="9928225"/>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34" clrIdx="0"/>
  <p:cmAuthor id="8" name="Fan Wang" initials="FW" lastIdx="10" clrIdx="7">
    <p:extLst>
      <p:ext uri="{19B8F6BF-5375-455C-9EA6-DF929625EA0E}">
        <p15:presenceInfo xmlns:p15="http://schemas.microsoft.com/office/powerpoint/2012/main" userId="S-1-5-21-1839211835-619659539-556599288-213303" providerId="AD"/>
      </p:ext>
    </p:extLst>
  </p:cmAuthor>
  <p:cmAuthor id="2" name="Ebru Karakoc Madsen" initials="EBKA" lastIdx="24" clrIdx="1"/>
  <p:cmAuthor id="9" name="Jenny Muiry" initials="JM" lastIdx="1" clrIdx="8">
    <p:extLst>
      <p:ext uri="{19B8F6BF-5375-455C-9EA6-DF929625EA0E}">
        <p15:presenceInfo xmlns:p15="http://schemas.microsoft.com/office/powerpoint/2012/main" userId="S-1-5-21-84928900-1697776596-4122394971-1141"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3" clrIdx="4">
    <p:extLst>
      <p:ext uri="{19B8F6BF-5375-455C-9EA6-DF929625EA0E}">
        <p15:presenceInfo xmlns:p15="http://schemas.microsoft.com/office/powerpoint/2012/main" userId="S-1-5-21-1839211835-619659539-556599288-185339" providerId="AD"/>
      </p:ext>
    </p:extLst>
  </p:cmAuthor>
  <p:cmAuthor id="6" name="Murat Yildirim" initials="MY" lastIdx="155"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C12"/>
    <a:srgbClr val="F0D2D0"/>
    <a:srgbClr val="C44941"/>
    <a:srgbClr val="000000"/>
    <a:srgbClr val="D37771"/>
    <a:srgbClr val="E1A4A0"/>
    <a:srgbClr val="E9BAB7"/>
    <a:srgbClr val="F7E8E7"/>
    <a:srgbClr val="DA8D88"/>
    <a:srgbClr val="F0D1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89189" autoAdjust="0"/>
  </p:normalViewPr>
  <p:slideViewPr>
    <p:cSldViewPr snapToGrid="0" snapToObjects="1">
      <p:cViewPr varScale="1">
        <p:scale>
          <a:sx n="138" d="100"/>
          <a:sy n="138" d="100"/>
        </p:scale>
        <p:origin x="1146" y="13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012"/>
    </p:cViewPr>
  </p:sorterViewPr>
  <p:notesViewPr>
    <p:cSldViewPr snapToGrid="0" snapToObjects="1">
      <p:cViewPr>
        <p:scale>
          <a:sx n="150" d="100"/>
          <a:sy n="150" d="100"/>
        </p:scale>
        <p:origin x="2418" y="-1884"/>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737571982606658E-2"/>
          <c:y val="2.6944696360279689E-2"/>
          <c:w val="0.81702873428134914"/>
          <c:h val="0.83441035506316441"/>
        </c:manualLayout>
      </c:layout>
      <c:scatterChart>
        <c:scatterStyle val="lineMarker"/>
        <c:varyColors val="0"/>
        <c:ser>
          <c:idx val="0"/>
          <c:order val="0"/>
          <c:tx>
            <c:strRef>
              <c:f>Sheet1!$C$1</c:f>
              <c:strCache>
                <c:ptCount val="1"/>
                <c:pt idx="0">
                  <c:v>Y-Values</c:v>
                </c:pt>
              </c:strCache>
            </c:strRef>
          </c:tx>
          <c:spPr>
            <a:ln w="19050" cap="rnd">
              <a:noFill/>
              <a:round/>
            </a:ln>
            <a:effectLst/>
          </c:spPr>
          <c:marker>
            <c:symbol val="circle"/>
            <c:size val="14"/>
            <c:spPr>
              <a:solidFill>
                <a:schemeClr val="accent3"/>
              </a:solidFill>
              <a:ln w="9525">
                <a:solidFill>
                  <a:schemeClr val="accent1"/>
                </a:solidFill>
              </a:ln>
              <a:effectLst/>
            </c:spPr>
          </c:marker>
          <c:errBars>
            <c:errDir val="x"/>
            <c:errBarType val="both"/>
            <c:errValType val="cust"/>
            <c:noEndCap val="0"/>
            <c:plus>
              <c:numRef>
                <c:f>Sheet1!$H$2:$H$5</c:f>
                <c:numCache>
                  <c:formatCode>General</c:formatCode>
                  <c:ptCount val="4"/>
                  <c:pt idx="0">
                    <c:v>2.63</c:v>
                  </c:pt>
                  <c:pt idx="1">
                    <c:v>3.8899999999999997</c:v>
                  </c:pt>
                  <c:pt idx="2">
                    <c:v>3.4499999999999997</c:v>
                  </c:pt>
                  <c:pt idx="3">
                    <c:v>1.44</c:v>
                  </c:pt>
                </c:numCache>
              </c:numRef>
            </c:plus>
            <c:minus>
              <c:numRef>
                <c:f>Sheet1!$G$2:$G$5</c:f>
                <c:numCache>
                  <c:formatCode>General</c:formatCode>
                  <c:ptCount val="4"/>
                  <c:pt idx="0">
                    <c:v>1.52</c:v>
                  </c:pt>
                  <c:pt idx="1">
                    <c:v>1.61</c:v>
                  </c:pt>
                  <c:pt idx="2">
                    <c:v>1.5200000000000002</c:v>
                  </c:pt>
                  <c:pt idx="3">
                    <c:v>0.90999999999999992</c:v>
                  </c:pt>
                </c:numCache>
              </c:numRef>
            </c:minus>
            <c:spPr>
              <a:noFill/>
              <a:ln w="19050" cap="flat" cmpd="sng" algn="ctr">
                <a:solidFill>
                  <a:schemeClr val="tx1"/>
                </a:solidFill>
                <a:round/>
              </a:ln>
              <a:effectLst/>
            </c:spPr>
          </c:errBars>
          <c:xVal>
            <c:numRef>
              <c:f>Sheet1!$B$2:$B$5</c:f>
              <c:numCache>
                <c:formatCode>General</c:formatCode>
                <c:ptCount val="4"/>
                <c:pt idx="0">
                  <c:v>3.55</c:v>
                </c:pt>
                <c:pt idx="1">
                  <c:v>2.75</c:v>
                </c:pt>
                <c:pt idx="2">
                  <c:v>2.72</c:v>
                </c:pt>
                <c:pt idx="3">
                  <c:v>2.42</c:v>
                </c:pt>
              </c:numCache>
            </c:numRef>
          </c:xVal>
          <c:yVal>
            <c:numRef>
              <c:f>Sheet1!$C$2:$C$5</c:f>
              <c:numCache>
                <c:formatCode>General</c:formatCode>
                <c:ptCount val="4"/>
                <c:pt idx="0">
                  <c:v>3.5</c:v>
                </c:pt>
                <c:pt idx="1">
                  <c:v>2.5</c:v>
                </c:pt>
                <c:pt idx="2">
                  <c:v>1.5</c:v>
                </c:pt>
                <c:pt idx="3">
                  <c:v>0.5</c:v>
                </c:pt>
              </c:numCache>
            </c:numRef>
          </c:yVal>
          <c:smooth val="0"/>
          <c:extLst>
            <c:ext xmlns:c16="http://schemas.microsoft.com/office/drawing/2014/chart" uri="{C3380CC4-5D6E-409C-BE32-E72D297353CC}">
              <c16:uniqueId val="{00000000-85A7-41A8-8011-C486EE78D2D3}"/>
            </c:ext>
          </c:extLst>
        </c:ser>
        <c:dLbls>
          <c:showLegendKey val="0"/>
          <c:showVal val="0"/>
          <c:showCatName val="0"/>
          <c:showSerName val="0"/>
          <c:showPercent val="0"/>
          <c:showBubbleSize val="0"/>
        </c:dLbls>
        <c:axId val="1230136448"/>
        <c:axId val="1003571840"/>
      </c:scatterChart>
      <c:valAx>
        <c:axId val="1230136448"/>
        <c:scaling>
          <c:logBase val="10"/>
          <c:orientation val="minMax"/>
          <c:max val="10"/>
          <c:min val="0.1"/>
        </c:scaling>
        <c:delete val="0"/>
        <c:axPos val="b"/>
        <c:numFmt formatCode="General" sourceLinked="1"/>
        <c:majorTickMark val="out"/>
        <c:minorTickMark val="none"/>
        <c:tickLblPos val="nextTo"/>
        <c:spPr>
          <a:noFill/>
          <a:ln w="19050" cap="flat" cmpd="sng" algn="ctr">
            <a:solidFill>
              <a:schemeClr val="accent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003571840"/>
        <c:crosses val="autoZero"/>
        <c:crossBetween val="midCat"/>
      </c:valAx>
      <c:valAx>
        <c:axId val="1003571840"/>
        <c:scaling>
          <c:orientation val="minMax"/>
        </c:scaling>
        <c:delete val="1"/>
        <c:axPos val="l"/>
        <c:numFmt formatCode="General" sourceLinked="1"/>
        <c:majorTickMark val="none"/>
        <c:minorTickMark val="none"/>
        <c:tickLblPos val="nextTo"/>
        <c:crossAx val="123013644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9" y="3"/>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6"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9"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9" y="3"/>
            <a:ext cx="2945659" cy="498135"/>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6"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9"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systematic review aimed </a:t>
            </a:r>
            <a:r>
              <a:rPr lang="en-US" dirty="0"/>
              <a:t>to establish whether the duration of untreated psychosis is associated with prognosis in patients with schizophrenia.</a:t>
            </a:r>
            <a:r>
              <a:rPr lang="en-US" baseline="30000" dirty="0"/>
              <a:t>[Marshall et al., 2005]</a:t>
            </a:r>
            <a:r>
              <a:rPr lang="en-US" dirty="0"/>
              <a:t> A total of 26 studies were identified that reported the relationship between duration of untreated psychosis and outcome, in prospective cohorts of patients with schizophrenia, recruited during their first episode of psychosis.</a:t>
            </a:r>
            <a:r>
              <a:rPr lang="en-US" baseline="30000" dirty="0"/>
              <a:t>[Marshall et al., 2005]</a:t>
            </a:r>
            <a:r>
              <a:rPr lang="en-US" dirty="0"/>
              <a:t> The results demonstrate a convincing, albeit modest, association between the duration of untreated psychosis and a range of clinical outcomes, including remission.</a:t>
            </a:r>
            <a:r>
              <a:rPr lang="en-US" baseline="30000" dirty="0"/>
              <a:t>[Marshall et al., 2005]</a:t>
            </a:r>
            <a:r>
              <a:rPr lang="en-US" dirty="0"/>
              <a:t> The authors are keen to point out that the association does not prove a direct cause – it does not prove that untreated psychosis causes poor outcomes.</a:t>
            </a:r>
            <a:r>
              <a:rPr lang="en-US" baseline="30000" dirty="0"/>
              <a:t>[Marshall et al., 2005]</a:t>
            </a:r>
            <a:r>
              <a:rPr lang="en-US" dirty="0"/>
              <a:t> Rather, the two factors could be related via a third variable.</a:t>
            </a:r>
            <a:r>
              <a:rPr lang="en-US" baseline="30000" dirty="0"/>
              <a:t>[Marshall et al., 2005]</a:t>
            </a:r>
            <a:endParaRPr lang="en-GB" dirty="0"/>
          </a:p>
          <a:p>
            <a:endParaRPr lang="en-GB" dirty="0"/>
          </a:p>
          <a:p>
            <a:r>
              <a:rPr lang="en-GB" dirty="0"/>
              <a:t>Reference:</a:t>
            </a:r>
          </a:p>
          <a:p>
            <a:r>
              <a:rPr lang="en-US" dirty="0"/>
              <a:t>Marshall M, Lewis S, Lockwood A, et al.</a:t>
            </a:r>
            <a:r>
              <a:rPr lang="en-GB" dirty="0"/>
              <a:t> </a:t>
            </a:r>
            <a:r>
              <a:rPr lang="en-US" dirty="0"/>
              <a:t>Association between duration of untreated psychosis and outcome in cohorts of first-episode patients: a systematic review. Arch Gen Psychiatry 2005; 62 (9): 975–983.</a:t>
            </a:r>
          </a:p>
          <a:p>
            <a:endParaRPr lang="en-US" dirty="0"/>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492461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8542655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7389980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0939502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268776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5389507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0527002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1900563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1605237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1766068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4974023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4907023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0595451"/>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9000805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745743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0541510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3640725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452969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963744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69111838"/>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4843023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1943529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4559863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3652919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972072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5168497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37304333"/>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5448558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9276773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24465113"/>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9886293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314669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3892552"/>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21707231"/>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7877520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8786896"/>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199463"/>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7984373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F77A0F2-BAE6-4671-9A84-77D91DBCD465}"/>
              </a:ext>
            </a:extLst>
          </p:cNvPr>
          <p:cNvSpPr>
            <a:spLocks noGrp="1"/>
          </p:cNvSpPr>
          <p:nvPr>
            <p:ph type="body" sz="quarter" idx="17"/>
          </p:nvPr>
        </p:nvSpPr>
        <p:spPr/>
        <p:txBody>
          <a:bodyPr/>
          <a:lstStyle/>
          <a:p>
            <a:r>
              <a:rPr lang="en-US" dirty="0"/>
              <a:t>Schizophrenia</a:t>
            </a:r>
          </a:p>
        </p:txBody>
      </p:sp>
      <p:sp>
        <p:nvSpPr>
          <p:cNvPr id="2" name="Title 1">
            <a:extLst>
              <a:ext uri="{FF2B5EF4-FFF2-40B4-BE49-F238E27FC236}">
                <a16:creationId xmlns:a16="http://schemas.microsoft.com/office/drawing/2014/main" id="{C9E58D6C-4691-4D42-8CF2-C48A7FB0AE37}"/>
              </a:ext>
            </a:extLst>
          </p:cNvPr>
          <p:cNvSpPr>
            <a:spLocks noGrp="1"/>
          </p:cNvSpPr>
          <p:nvPr>
            <p:ph type="title"/>
          </p:nvPr>
        </p:nvSpPr>
        <p:spPr/>
        <p:txBody>
          <a:bodyPr anchor="b">
            <a:normAutofit/>
          </a:bodyPr>
          <a:lstStyle/>
          <a:p>
            <a:r>
              <a:rPr lang="en-GB" dirty="0"/>
              <a:t>Patients with long DUP were less likely to achieve remission</a:t>
            </a:r>
          </a:p>
        </p:txBody>
      </p:sp>
      <p:sp>
        <p:nvSpPr>
          <p:cNvPr id="3" name="Text Placeholder 2">
            <a:extLst>
              <a:ext uri="{FF2B5EF4-FFF2-40B4-BE49-F238E27FC236}">
                <a16:creationId xmlns:a16="http://schemas.microsoft.com/office/drawing/2014/main" id="{2F118639-DE1D-4E74-A21D-43395985A69A}"/>
              </a:ext>
            </a:extLst>
          </p:cNvPr>
          <p:cNvSpPr>
            <a:spLocks noGrp="1"/>
          </p:cNvSpPr>
          <p:nvPr>
            <p:ph type="body" sz="quarter" idx="18"/>
          </p:nvPr>
        </p:nvSpPr>
        <p:spPr>
          <a:xfrm>
            <a:off x="539749" y="6102000"/>
            <a:ext cx="9213851" cy="756000"/>
          </a:xfrm>
        </p:spPr>
        <p:txBody>
          <a:bodyPr/>
          <a:lstStyle/>
          <a:p>
            <a:pPr marL="0" indent="0">
              <a:buNone/>
            </a:pPr>
            <a:r>
              <a:rPr lang="en-US" dirty="0"/>
              <a:t>CI=confidence interval; DUP=duration of untreated psychosis; GAF=Global Assessment of Functioning; </a:t>
            </a:r>
            <a:br>
              <a:rPr lang="en-US" dirty="0"/>
            </a:br>
            <a:r>
              <a:rPr lang="en-US" dirty="0"/>
              <a:t>PANSS=Positive and Negative Syndrome Scale; SAPS=</a:t>
            </a:r>
            <a:r>
              <a:rPr lang="en-GB" dirty="0"/>
              <a:t>Scale for the Assessment of Positive Symptoms; </a:t>
            </a:r>
            <a:r>
              <a:rPr lang="en-US" dirty="0"/>
              <a:t>WHO=World Health Organization</a:t>
            </a:r>
            <a:br>
              <a:rPr lang="en-US" dirty="0"/>
            </a:br>
            <a:endParaRPr lang="en-US" dirty="0"/>
          </a:p>
          <a:p>
            <a:pPr marL="0" indent="0">
              <a:buNone/>
            </a:pPr>
            <a:r>
              <a:rPr lang="en-US" dirty="0"/>
              <a:t>Marshall </a:t>
            </a:r>
            <a:r>
              <a:rPr lang="en-GB" dirty="0"/>
              <a:t>et al. </a:t>
            </a:r>
            <a:r>
              <a:rPr lang="en-US" dirty="0"/>
              <a:t>Arch Gen Psychiatry 2005;62(9):975–983</a:t>
            </a:r>
          </a:p>
          <a:p>
            <a:pPr marL="0" indent="0">
              <a:buNone/>
            </a:pPr>
            <a:endParaRPr lang="da-DK" dirty="0"/>
          </a:p>
        </p:txBody>
      </p:sp>
      <p:sp>
        <p:nvSpPr>
          <p:cNvPr id="4" name="Slide Number Placeholder 3">
            <a:extLst>
              <a:ext uri="{FF2B5EF4-FFF2-40B4-BE49-F238E27FC236}">
                <a16:creationId xmlns:a16="http://schemas.microsoft.com/office/drawing/2014/main" id="{AF240402-F3AD-4D76-818D-B00E87953F67}"/>
              </a:ext>
            </a:extLst>
          </p:cNvPr>
          <p:cNvSpPr>
            <a:spLocks noGrp="1"/>
          </p:cNvSpPr>
          <p:nvPr>
            <p:ph type="sldNum" sz="quarter" idx="4"/>
          </p:nvPr>
        </p:nvSpPr>
        <p:spPr/>
        <p:txBody>
          <a:bodyPr/>
          <a:lstStyle/>
          <a:p>
            <a:fld id="{6DBC486D-4FAB-B746-8B02-8D7C842291C6}" type="slidenum">
              <a:rPr lang="en-GB" smtClean="0"/>
              <a:t>1</a:t>
            </a:fld>
            <a:endParaRPr lang="en-GB"/>
          </a:p>
        </p:txBody>
      </p:sp>
      <p:graphicFrame>
        <p:nvGraphicFramePr>
          <p:cNvPr id="76" name="Table 75">
            <a:extLst>
              <a:ext uri="{FF2B5EF4-FFF2-40B4-BE49-F238E27FC236}">
                <a16:creationId xmlns:a16="http://schemas.microsoft.com/office/drawing/2014/main" id="{0AF4B3BB-4F61-47F8-88E4-DA2D9BDAC669}"/>
              </a:ext>
            </a:extLst>
          </p:cNvPr>
          <p:cNvGraphicFramePr>
            <a:graphicFrameLocks noGrp="1"/>
          </p:cNvGraphicFramePr>
          <p:nvPr>
            <p:extLst>
              <p:ext uri="{D42A27DB-BD31-4B8C-83A1-F6EECF244321}">
                <p14:modId xmlns:p14="http://schemas.microsoft.com/office/powerpoint/2010/main" val="637346971"/>
              </p:ext>
            </p:extLst>
          </p:nvPr>
        </p:nvGraphicFramePr>
        <p:xfrm>
          <a:off x="539750" y="1612900"/>
          <a:ext cx="11209225" cy="2956560"/>
        </p:xfrm>
        <a:graphic>
          <a:graphicData uri="http://schemas.openxmlformats.org/drawingml/2006/table">
            <a:tbl>
              <a:tblPr firstRow="1" bandRow="1">
                <a:tableStyleId>{00A15C55-8517-42AA-B614-E9B94910E393}</a:tableStyleId>
              </a:tblPr>
              <a:tblGrid>
                <a:gridCol w="2938321">
                  <a:extLst>
                    <a:ext uri="{9D8B030D-6E8A-4147-A177-3AD203B41FA5}">
                      <a16:colId xmlns:a16="http://schemas.microsoft.com/office/drawing/2014/main" val="20000"/>
                    </a:ext>
                  </a:extLst>
                </a:gridCol>
                <a:gridCol w="3023687">
                  <a:extLst>
                    <a:ext uri="{9D8B030D-6E8A-4147-A177-3AD203B41FA5}">
                      <a16:colId xmlns:a16="http://schemas.microsoft.com/office/drawing/2014/main" val="20005"/>
                    </a:ext>
                  </a:extLst>
                </a:gridCol>
                <a:gridCol w="2555920">
                  <a:extLst>
                    <a:ext uri="{9D8B030D-6E8A-4147-A177-3AD203B41FA5}">
                      <a16:colId xmlns:a16="http://schemas.microsoft.com/office/drawing/2014/main" val="20006"/>
                    </a:ext>
                  </a:extLst>
                </a:gridCol>
                <a:gridCol w="2691297">
                  <a:extLst>
                    <a:ext uri="{9D8B030D-6E8A-4147-A177-3AD203B41FA5}">
                      <a16:colId xmlns:a16="http://schemas.microsoft.com/office/drawing/2014/main" val="2251104598"/>
                    </a:ext>
                  </a:extLst>
                </a:gridCol>
              </a:tblGrid>
              <a:tr h="522288">
                <a:tc>
                  <a:txBody>
                    <a:bodyPr/>
                    <a:lstStyle/>
                    <a:p>
                      <a:pPr algn="ctr"/>
                      <a:endParaRPr lang="en-US" sz="1600"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600" dirty="0">
                          <a:solidFill>
                            <a:schemeClr val="tx1"/>
                          </a:solidFill>
                        </a:rPr>
                        <a:t>Odds ratio</a:t>
                      </a:r>
                      <a:br>
                        <a:rPr lang="en-US" sz="1600" dirty="0">
                          <a:solidFill>
                            <a:schemeClr val="tx1"/>
                          </a:solidFill>
                        </a:rPr>
                      </a:br>
                      <a:r>
                        <a:rPr lang="en-US" sz="1600" baseline="0" dirty="0">
                          <a:solidFill>
                            <a:schemeClr val="tx1"/>
                          </a:solidFill>
                        </a:rPr>
                        <a:t>(95% CI)</a:t>
                      </a:r>
                      <a:endParaRPr lang="en-US" sz="1600" b="1"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600" b="1"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a:solidFill>
                            <a:schemeClr val="tx1"/>
                          </a:solidFill>
                        </a:rPr>
                        <a:t>Definition(s) of remission</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3063">
                <a:tc>
                  <a:txBody>
                    <a:bodyPr/>
                    <a:lstStyle/>
                    <a:p>
                      <a:r>
                        <a:rPr lang="en-US" sz="1600" b="1" dirty="0">
                          <a:solidFill>
                            <a:schemeClr val="tx1"/>
                          </a:solidFill>
                        </a:rPr>
                        <a:t>6-month follow-up</a:t>
                      </a:r>
                      <a:br>
                        <a:rPr lang="en-US" sz="1600" b="1" dirty="0">
                          <a:solidFill>
                            <a:schemeClr val="tx1"/>
                          </a:solidFill>
                        </a:rPr>
                      </a:br>
                      <a:endParaRPr lang="en-US" sz="1600" b="1"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solidFill>
                          <a:schemeClr val="tx1"/>
                        </a:solidFill>
                      </a:endParaRPr>
                    </a:p>
                  </a:txBody>
                  <a:tcP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rPr>
                        <a:t>3.55</a:t>
                      </a:r>
                      <a:br>
                        <a:rPr lang="en-US" sz="1600" dirty="0">
                          <a:solidFill>
                            <a:schemeClr val="tx1"/>
                          </a:solidFill>
                        </a:rPr>
                      </a:br>
                      <a:r>
                        <a:rPr lang="en-US" sz="1600" dirty="0">
                          <a:solidFill>
                            <a:schemeClr val="tx1"/>
                          </a:solidFill>
                        </a:rPr>
                        <a:t>(2.03–6.18)</a:t>
                      </a:r>
                    </a:p>
                  </a:txBody>
                  <a:tcP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200" dirty="0">
                          <a:solidFill>
                            <a:schemeClr val="tx1"/>
                          </a:solidFill>
                        </a:rPr>
                        <a:t>No positive symptoms on PANSS &gt;3, or GAF Total &gt;62, or variant of WHO life chart method</a:t>
                      </a:r>
                    </a:p>
                  </a:txBody>
                  <a:tcP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3063">
                <a:tc>
                  <a:txBody>
                    <a:bodyPr/>
                    <a:lstStyle/>
                    <a:p>
                      <a:pPr marL="0" indent="0"/>
                      <a:r>
                        <a:rPr lang="en-US" sz="1600" b="1" dirty="0">
                          <a:solidFill>
                            <a:schemeClr val="tx1"/>
                          </a:solidFill>
                        </a:rPr>
                        <a:t>12-month follow-up</a:t>
                      </a:r>
                      <a:br>
                        <a:rPr lang="en-US" sz="1600" b="1" dirty="0">
                          <a:solidFill>
                            <a:schemeClr val="tx1"/>
                          </a:solidFill>
                        </a:rPr>
                      </a:br>
                      <a:endParaRPr lang="en-US" sz="16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rPr>
                        <a:t>2.75</a:t>
                      </a:r>
                      <a:br>
                        <a:rPr lang="en-US" sz="1600" dirty="0">
                          <a:solidFill>
                            <a:schemeClr val="tx1"/>
                          </a:solidFill>
                        </a:rPr>
                      </a:br>
                      <a:r>
                        <a:rPr lang="en-US" sz="1600" dirty="0">
                          <a:solidFill>
                            <a:schemeClr val="tx1"/>
                          </a:solidFill>
                        </a:rPr>
                        <a:t>(1.14–6.64)</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200" dirty="0">
                          <a:solidFill>
                            <a:schemeClr val="tx1"/>
                          </a:solidFill>
                        </a:rPr>
                        <a:t>Variant of WHO life chart method,       or all global SAPS items &lt;2</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3063">
                <a:tc>
                  <a:txBody>
                    <a:bodyPr/>
                    <a:lstStyle/>
                    <a:p>
                      <a:pPr marL="0" indent="0"/>
                      <a:r>
                        <a:rPr lang="en-US" sz="1600" b="1" dirty="0">
                          <a:solidFill>
                            <a:schemeClr val="tx1"/>
                          </a:solidFill>
                        </a:rPr>
                        <a:t>24-month follow-up</a:t>
                      </a:r>
                      <a:br>
                        <a:rPr lang="en-US" sz="1600" b="1" dirty="0">
                          <a:solidFill>
                            <a:schemeClr val="tx1"/>
                          </a:solidFill>
                        </a:rPr>
                      </a:br>
                      <a:endParaRPr lang="en-US" sz="16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rPr>
                        <a:t>2.72 </a:t>
                      </a:r>
                      <a:br>
                        <a:rPr lang="en-US" sz="1600" dirty="0">
                          <a:solidFill>
                            <a:schemeClr val="tx1"/>
                          </a:solidFill>
                        </a:rPr>
                      </a:br>
                      <a:r>
                        <a:rPr lang="en-US" sz="1600" dirty="0">
                          <a:solidFill>
                            <a:schemeClr val="tx1"/>
                          </a:solidFill>
                        </a:rPr>
                        <a:t>(1.20–6.17)</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200" dirty="0">
                          <a:solidFill>
                            <a:schemeClr val="tx1"/>
                          </a:solidFill>
                        </a:rPr>
                        <a:t>Variant of WHO life chart method</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8312407"/>
                  </a:ext>
                </a:extLst>
              </a:tr>
              <a:tr h="373063">
                <a:tc>
                  <a:txBody>
                    <a:bodyPr/>
                    <a:lstStyle/>
                    <a:p>
                      <a:pPr marL="0" indent="0"/>
                      <a:r>
                        <a:rPr lang="en-US" sz="1600" b="1" dirty="0">
                          <a:solidFill>
                            <a:schemeClr val="tx1"/>
                          </a:solidFill>
                        </a:rPr>
                        <a:t>269-month follow-up</a:t>
                      </a:r>
                      <a:br>
                        <a:rPr lang="en-US" sz="1600" b="1" dirty="0">
                          <a:solidFill>
                            <a:schemeClr val="tx1"/>
                          </a:solidFill>
                        </a:rPr>
                      </a:br>
                      <a:endParaRPr lang="en-US" sz="16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rPr>
                        <a:t>2.42</a:t>
                      </a:r>
                      <a:br>
                        <a:rPr lang="en-US" sz="1600" dirty="0">
                          <a:solidFill>
                            <a:schemeClr val="tx1"/>
                          </a:solidFill>
                        </a:rPr>
                      </a:br>
                      <a:r>
                        <a:rPr lang="en-US" sz="1600" dirty="0">
                          <a:solidFill>
                            <a:schemeClr val="tx1"/>
                          </a:solidFill>
                        </a:rPr>
                        <a:t>(1.51–3.86)</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200" dirty="0">
                          <a:solidFill>
                            <a:schemeClr val="tx1"/>
                          </a:solidFill>
                        </a:rPr>
                        <a:t>No symptoms at interview</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8981482"/>
                  </a:ext>
                </a:extLst>
              </a:tr>
            </a:tbl>
          </a:graphicData>
        </a:graphic>
      </p:graphicFrame>
      <p:graphicFrame>
        <p:nvGraphicFramePr>
          <p:cNvPr id="77" name="Chart 76">
            <a:extLst>
              <a:ext uri="{FF2B5EF4-FFF2-40B4-BE49-F238E27FC236}">
                <a16:creationId xmlns:a16="http://schemas.microsoft.com/office/drawing/2014/main" id="{BB740270-5CC1-43B0-9183-7560761A02EB}"/>
              </a:ext>
            </a:extLst>
          </p:cNvPr>
          <p:cNvGraphicFramePr/>
          <p:nvPr>
            <p:extLst>
              <p:ext uri="{D42A27DB-BD31-4B8C-83A1-F6EECF244321}">
                <p14:modId xmlns:p14="http://schemas.microsoft.com/office/powerpoint/2010/main" val="1926646643"/>
              </p:ext>
            </p:extLst>
          </p:nvPr>
        </p:nvGraphicFramePr>
        <p:xfrm>
          <a:off x="3342641" y="2090420"/>
          <a:ext cx="3403600" cy="2810683"/>
        </p:xfrm>
        <a:graphic>
          <a:graphicData uri="http://schemas.openxmlformats.org/drawingml/2006/chart">
            <c:chart xmlns:c="http://schemas.openxmlformats.org/drawingml/2006/chart" xmlns:r="http://schemas.openxmlformats.org/officeDocument/2006/relationships" r:id="rId4"/>
          </a:graphicData>
        </a:graphic>
      </p:graphicFrame>
      <p:sp>
        <p:nvSpPr>
          <p:cNvPr id="79" name="Rectangle 17">
            <a:extLst>
              <a:ext uri="{FF2B5EF4-FFF2-40B4-BE49-F238E27FC236}">
                <a16:creationId xmlns:a16="http://schemas.microsoft.com/office/drawing/2014/main" id="{C6CC6EEB-2959-4CB8-A7C2-3C80FFF13239}"/>
              </a:ext>
            </a:extLst>
          </p:cNvPr>
          <p:cNvSpPr>
            <a:spLocks noChangeArrowheads="1"/>
          </p:cNvSpPr>
          <p:nvPr/>
        </p:nvSpPr>
        <p:spPr bwMode="auto">
          <a:xfrm>
            <a:off x="5133845" y="4817646"/>
            <a:ext cx="1928733" cy="338554"/>
          </a:xfrm>
          <a:prstGeom prst="rect">
            <a:avLst/>
          </a:prstGeom>
          <a:noFill/>
          <a:ln w="9525">
            <a:noFill/>
            <a:miter lim="800000"/>
            <a:headEnd/>
            <a:tailEnd/>
          </a:ln>
        </p:spPr>
        <p:txBody>
          <a:bodyPr wrap="none">
            <a:spAutoFit/>
          </a:bodyPr>
          <a:lstStyle/>
          <a:p>
            <a:pPr defTabSz="365468" fontAlgn="auto">
              <a:spcBef>
                <a:spcPts val="0"/>
              </a:spcBef>
              <a:spcAft>
                <a:spcPts val="0"/>
              </a:spcAft>
              <a:defRPr/>
            </a:pPr>
            <a:r>
              <a:rPr lang="en-GB" sz="1600" dirty="0">
                <a:latin typeface="Arial"/>
                <a:cs typeface="Calibri"/>
              </a:rPr>
              <a:t>Favours short DUP</a:t>
            </a:r>
          </a:p>
        </p:txBody>
      </p:sp>
      <p:cxnSp>
        <p:nvCxnSpPr>
          <p:cNvPr id="80" name="Straight Arrow Connector 19">
            <a:extLst>
              <a:ext uri="{FF2B5EF4-FFF2-40B4-BE49-F238E27FC236}">
                <a16:creationId xmlns:a16="http://schemas.microsoft.com/office/drawing/2014/main" id="{5BAA0399-47EA-485D-997E-46B23E99303A}"/>
              </a:ext>
            </a:extLst>
          </p:cNvPr>
          <p:cNvCxnSpPr/>
          <p:nvPr/>
        </p:nvCxnSpPr>
        <p:spPr>
          <a:xfrm>
            <a:off x="5181900" y="4827066"/>
            <a:ext cx="654467" cy="0"/>
          </a:xfrm>
          <a:prstGeom prst="straightConnector1">
            <a:avLst/>
          </a:prstGeom>
          <a:ln w="19050">
            <a:solidFill>
              <a:schemeClr val="accent3"/>
            </a:solidFill>
            <a:headEnd type="none" w="med" len="med"/>
            <a:tailEnd type="triangle" w="lg" len="lg"/>
          </a:ln>
          <a:effectLst/>
        </p:spPr>
        <p:style>
          <a:lnRef idx="2">
            <a:schemeClr val="accent1"/>
          </a:lnRef>
          <a:fillRef idx="0">
            <a:schemeClr val="accent1"/>
          </a:fillRef>
          <a:effectRef idx="1">
            <a:schemeClr val="accent1"/>
          </a:effectRef>
          <a:fontRef idx="minor">
            <a:schemeClr val="tx1"/>
          </a:fontRef>
        </p:style>
      </p:cxnSp>
      <p:sp>
        <p:nvSpPr>
          <p:cNvPr id="82" name="Rounded Rectangle 18">
            <a:extLst>
              <a:ext uri="{FF2B5EF4-FFF2-40B4-BE49-F238E27FC236}">
                <a16:creationId xmlns:a16="http://schemas.microsoft.com/office/drawing/2014/main" id="{12568F34-68D3-4703-B88B-5BBA8487F9F3}"/>
              </a:ext>
            </a:extLst>
          </p:cNvPr>
          <p:cNvSpPr/>
          <p:nvPr/>
        </p:nvSpPr>
        <p:spPr>
          <a:xfrm>
            <a:off x="2070098" y="5220772"/>
            <a:ext cx="8089902" cy="702508"/>
          </a:xfrm>
          <a:prstGeom prst="roundRect">
            <a:avLst>
              <a:gd name="adj" fmla="val 11846"/>
            </a:avLst>
          </a:prstGeom>
          <a:solidFill>
            <a:schemeClr val="bg1"/>
          </a:solidFill>
          <a:ln w="19050" algn="ctr">
            <a:solidFill>
              <a:schemeClr val="accent3"/>
            </a:solidFill>
            <a:round/>
            <a:headEnd/>
            <a:tailEnd/>
          </a:ln>
          <a:effectLst/>
        </p:spPr>
        <p:txBody>
          <a:bodyPr lIns="68580" tIns="34290" rIns="68580" bIns="34290" anchor="ctr"/>
          <a:lstStyle/>
          <a:p>
            <a:pPr algn="ctr" defTabSz="685800" fontAlgn="auto">
              <a:spcBef>
                <a:spcPts val="0"/>
              </a:spcBef>
              <a:spcAft>
                <a:spcPts val="0"/>
              </a:spcAft>
            </a:pPr>
            <a:r>
              <a:rPr kumimoji="1" lang="en-GB" b="1" dirty="0">
                <a:solidFill>
                  <a:schemeClr val="accent3"/>
                </a:solidFill>
                <a:latin typeface="Arial"/>
                <a:ea typeface="ＭＳ Ｐゴシック"/>
                <a:cs typeface="ＭＳ Ｐゴシック"/>
              </a:rPr>
              <a:t>In this systematic review of patient outcomes, short DUP was associated with greater chance of remission</a:t>
            </a:r>
            <a:endParaRPr kumimoji="1" lang="da-DK" b="1" baseline="30000" dirty="0">
              <a:solidFill>
                <a:schemeClr val="accent3"/>
              </a:solidFill>
              <a:latin typeface="Arial"/>
              <a:ea typeface="ＭＳ Ｐゴシック"/>
              <a:cs typeface="ＭＳ Ｐゴシック"/>
            </a:endParaRPr>
          </a:p>
        </p:txBody>
      </p:sp>
      <p:cxnSp>
        <p:nvCxnSpPr>
          <p:cNvPr id="87" name="Straight Connector 86">
            <a:extLst>
              <a:ext uri="{FF2B5EF4-FFF2-40B4-BE49-F238E27FC236}">
                <a16:creationId xmlns:a16="http://schemas.microsoft.com/office/drawing/2014/main" id="{6B258631-7341-4162-B73B-A287DB0B5924}"/>
              </a:ext>
            </a:extLst>
          </p:cNvPr>
          <p:cNvCxnSpPr/>
          <p:nvPr/>
        </p:nvCxnSpPr>
        <p:spPr>
          <a:xfrm>
            <a:off x="5013323" y="2184400"/>
            <a:ext cx="0" cy="232664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2A85AA0C-4ADE-4C63-BE99-5830EF4AFA6E}"/>
              </a:ext>
            </a:extLst>
          </p:cNvPr>
          <p:cNvSpPr/>
          <p:nvPr/>
        </p:nvSpPr>
        <p:spPr>
          <a:xfrm>
            <a:off x="838713" y="1187741"/>
            <a:ext cx="10515087" cy="338554"/>
          </a:xfrm>
          <a:prstGeom prst="rect">
            <a:avLst/>
          </a:prstGeom>
        </p:spPr>
        <p:txBody>
          <a:bodyPr wrap="square">
            <a:spAutoFit/>
          </a:bodyPr>
          <a:lstStyle/>
          <a:p>
            <a:pPr algn="ctr"/>
            <a:r>
              <a:rPr lang="en-US" sz="1600" b="1" dirty="0">
                <a:solidFill>
                  <a:schemeClr val="accent3"/>
                </a:solidFill>
              </a:rPr>
              <a:t>Odds of no remission in the long versus short DUP groups</a:t>
            </a:r>
            <a:endParaRPr lang="en-GB" sz="1600" b="1" dirty="0">
              <a:solidFill>
                <a:schemeClr val="accent3"/>
              </a:solidFill>
            </a:endParaRPr>
          </a:p>
        </p:txBody>
      </p:sp>
    </p:spTree>
    <p:custDataLst/>
    <p:extLst>
      <p:ext uri="{BB962C8B-B14F-4D97-AF65-F5344CB8AC3E}">
        <p14:creationId xmlns:p14="http://schemas.microsoft.com/office/powerpoint/2010/main" val="32329081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NeqelhGv"/>
  <p:tag name="ARTICULATE_SLIDE_COUNT" val="5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310</TotalTime>
  <Words>385</Words>
  <Application>Microsoft Office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Patients with long DUP were less likely to achieve remission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1461</cp:revision>
  <cp:lastPrinted>2019-09-20T09:01:11Z</cp:lastPrinted>
  <dcterms:created xsi:type="dcterms:W3CDTF">2017-01-23T14:24:15Z</dcterms:created>
  <dcterms:modified xsi:type="dcterms:W3CDTF">2022-02-23T12:50:18Z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